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68" r:id="rId3"/>
    <p:sldId id="270" r:id="rId4"/>
    <p:sldId id="288" r:id="rId5"/>
    <p:sldId id="289" r:id="rId6"/>
    <p:sldId id="271" r:id="rId7"/>
    <p:sldId id="282" r:id="rId8"/>
    <p:sldId id="272" r:id="rId9"/>
    <p:sldId id="275" r:id="rId10"/>
    <p:sldId id="274" r:id="rId11"/>
    <p:sldId id="273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67" r:id="rId24"/>
  </p:sldIdLst>
  <p:sldSz cx="18288000" cy="10287000"/>
  <p:notesSz cx="6858000" cy="9144000"/>
  <p:embeddedFontLst>
    <p:embeddedFont>
      <p:font typeface="Arial Black" panose="020B0A04020102020204" pitchFamily="3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 Ultra-Bold" panose="020B0604020202020204" charset="0"/>
      <p:regular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438" autoAdjust="0"/>
  </p:normalViewPr>
  <p:slideViewPr>
    <p:cSldViewPr>
      <p:cViewPr varScale="1">
        <p:scale>
          <a:sx n="58" d="100"/>
          <a:sy n="58" d="100"/>
        </p:scale>
        <p:origin x="51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1EEAD4-4D26-425E-80B6-708FE2DE0E0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F176B8-FBA3-4F4F-A8B9-0538CE57BE5C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  <a:latin typeface="Montserrat Ultra-Bold" panose="020B0604020202020204" charset="0"/>
            </a:rPr>
            <a:t>Engineering and Physics</a:t>
          </a:r>
        </a:p>
      </dgm:t>
    </dgm:pt>
    <dgm:pt modelId="{5B681758-0948-442C-9BEC-377C7BCB7E72}" type="parTrans" cxnId="{2F50914D-AEE5-4534-AFEF-E850281FB3C4}">
      <dgm:prSet/>
      <dgm:spPr/>
      <dgm:t>
        <a:bodyPr/>
        <a:lstStyle/>
        <a:p>
          <a:endParaRPr lang="en-US"/>
        </a:p>
      </dgm:t>
    </dgm:pt>
    <dgm:pt modelId="{61495951-5D8D-42C8-B074-A24350D2F96F}" type="sibTrans" cxnId="{2F50914D-AEE5-4534-AFEF-E850281FB3C4}">
      <dgm:prSet/>
      <dgm:spPr/>
      <dgm:t>
        <a:bodyPr/>
        <a:lstStyle/>
        <a:p>
          <a:endParaRPr lang="en-US"/>
        </a:p>
      </dgm:t>
    </dgm:pt>
    <dgm:pt modelId="{BE3166A6-DBD1-4023-A598-5359D06781ED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  <a:latin typeface="Montserrat Ultra-Bold" panose="020B0604020202020204" charset="0"/>
            </a:rPr>
            <a:t>Medicine and Biology</a:t>
          </a:r>
        </a:p>
      </dgm:t>
    </dgm:pt>
    <dgm:pt modelId="{2737323A-B69A-4DC4-8EDC-E4530D2B0AD7}" type="parTrans" cxnId="{F7B008D8-B397-4176-80F8-63EBFEDEC3FD}">
      <dgm:prSet/>
      <dgm:spPr/>
      <dgm:t>
        <a:bodyPr/>
        <a:lstStyle/>
        <a:p>
          <a:endParaRPr lang="en-US"/>
        </a:p>
      </dgm:t>
    </dgm:pt>
    <dgm:pt modelId="{8CA2377A-A70B-4C28-BA84-A4966ED211B5}" type="sibTrans" cxnId="{F7B008D8-B397-4176-80F8-63EBFEDEC3FD}">
      <dgm:prSet/>
      <dgm:spPr/>
      <dgm:t>
        <a:bodyPr/>
        <a:lstStyle/>
        <a:p>
          <a:endParaRPr lang="en-US"/>
        </a:p>
      </dgm:t>
    </dgm:pt>
    <dgm:pt modelId="{76288290-2C4E-4FAE-B8BC-D7E8540AD1CD}">
      <dgm:prSet phldrT="[Text]" custT="1"/>
      <dgm:spPr/>
      <dgm:t>
        <a:bodyPr/>
        <a:lstStyle/>
        <a:p>
          <a:r>
            <a:rPr lang="en-US" sz="2000" b="1" i="0" dirty="0">
              <a:solidFill>
                <a:schemeClr val="bg1"/>
              </a:solidFill>
              <a:latin typeface="Montserrat Ultra-Bold" panose="020B0604020202020204" charset="0"/>
            </a:rPr>
            <a:t>Statistics and Data Analysis</a:t>
          </a:r>
          <a:endParaRPr lang="en-US" sz="2000" dirty="0">
            <a:solidFill>
              <a:schemeClr val="bg1"/>
            </a:solidFill>
            <a:latin typeface="Montserrat Ultra-Bold" panose="020B0604020202020204" charset="0"/>
          </a:endParaRPr>
        </a:p>
      </dgm:t>
    </dgm:pt>
    <dgm:pt modelId="{69952664-33CF-4751-80BD-A98F1D97E60B}" type="parTrans" cxnId="{4E7928FA-F0CE-4F35-8390-219370A2DD7D}">
      <dgm:prSet/>
      <dgm:spPr/>
      <dgm:t>
        <a:bodyPr/>
        <a:lstStyle/>
        <a:p>
          <a:endParaRPr lang="en-US"/>
        </a:p>
      </dgm:t>
    </dgm:pt>
    <dgm:pt modelId="{8AFA0A8B-D1F2-4BBB-A6FE-0C25E1398BE2}" type="sibTrans" cxnId="{4E7928FA-F0CE-4F35-8390-219370A2DD7D}">
      <dgm:prSet/>
      <dgm:spPr/>
      <dgm:t>
        <a:bodyPr/>
        <a:lstStyle/>
        <a:p>
          <a:endParaRPr lang="en-US"/>
        </a:p>
      </dgm:t>
    </dgm:pt>
    <dgm:pt modelId="{F09121F2-3C76-48E5-A653-FC29190DCEFA}">
      <dgm:prSet phldrT="[Text]" custT="1"/>
      <dgm:spPr/>
      <dgm:t>
        <a:bodyPr/>
        <a:lstStyle/>
        <a:p>
          <a:r>
            <a:rPr lang="en-US" sz="2000" b="1" i="0" dirty="0">
              <a:solidFill>
                <a:schemeClr val="bg1"/>
              </a:solidFill>
              <a:latin typeface="Montserrat Ultra-Bold" panose="020B0604020202020204" charset="0"/>
            </a:rPr>
            <a:t>Geography and Navigation</a:t>
          </a:r>
          <a:endParaRPr lang="en-US" sz="2000" dirty="0">
            <a:solidFill>
              <a:schemeClr val="bg1"/>
            </a:solidFill>
            <a:latin typeface="Montserrat Ultra-Bold" panose="020B0604020202020204" charset="0"/>
          </a:endParaRPr>
        </a:p>
      </dgm:t>
    </dgm:pt>
    <dgm:pt modelId="{010C82B7-46D3-4070-9F91-15D1E81C8B3A}" type="parTrans" cxnId="{789C6E7C-B604-42F9-A36C-BA55E5AA65D9}">
      <dgm:prSet/>
      <dgm:spPr/>
      <dgm:t>
        <a:bodyPr/>
        <a:lstStyle/>
        <a:p>
          <a:endParaRPr lang="en-US"/>
        </a:p>
      </dgm:t>
    </dgm:pt>
    <dgm:pt modelId="{B20B3F83-7B4A-4FEA-A59F-ED2CFD2F3554}" type="sibTrans" cxnId="{789C6E7C-B604-42F9-A36C-BA55E5AA65D9}">
      <dgm:prSet/>
      <dgm:spPr/>
      <dgm:t>
        <a:bodyPr/>
        <a:lstStyle/>
        <a:p>
          <a:endParaRPr lang="en-US"/>
        </a:p>
      </dgm:t>
    </dgm:pt>
    <dgm:pt modelId="{A05D4258-847C-44F9-87DC-71B74A0665F4}" type="pres">
      <dgm:prSet presAssocID="{851EEAD4-4D26-425E-80B6-708FE2DE0E0C}" presName="Name0" presStyleCnt="0">
        <dgm:presLayoutVars>
          <dgm:dir/>
          <dgm:resizeHandles val="exact"/>
        </dgm:presLayoutVars>
      </dgm:prSet>
      <dgm:spPr/>
    </dgm:pt>
    <dgm:pt modelId="{122DB1F5-0449-496C-94B9-D8E845502432}" type="pres">
      <dgm:prSet presAssocID="{23F176B8-FBA3-4F4F-A8B9-0538CE57BE5C}" presName="compNode" presStyleCnt="0"/>
      <dgm:spPr/>
    </dgm:pt>
    <dgm:pt modelId="{DB05DAF0-94D3-4D69-9348-4D74E16222BB}" type="pres">
      <dgm:prSet presAssocID="{23F176B8-FBA3-4F4F-A8B9-0538CE57BE5C}" presName="pictRect" presStyleLbl="node1" presStyleIdx="0" presStyleCnt="4" custLinFactX="12409" custLinFactNeighborX="100000" custLinFactNeighborY="-844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D3817853-5A60-4803-B799-A7B30825DDE9}" type="pres">
      <dgm:prSet presAssocID="{23F176B8-FBA3-4F4F-A8B9-0538CE57BE5C}" presName="textRect" presStyleLbl="revTx" presStyleIdx="0" presStyleCnt="4">
        <dgm:presLayoutVars>
          <dgm:bulletEnabled val="1"/>
        </dgm:presLayoutVars>
      </dgm:prSet>
      <dgm:spPr/>
    </dgm:pt>
    <dgm:pt modelId="{D8A40EFC-47E4-4CB5-98DC-1BEC987A0D59}" type="pres">
      <dgm:prSet presAssocID="{61495951-5D8D-42C8-B074-A24350D2F96F}" presName="sibTrans" presStyleLbl="sibTrans2D1" presStyleIdx="0" presStyleCnt="0"/>
      <dgm:spPr/>
    </dgm:pt>
    <dgm:pt modelId="{49E13F61-3D9B-4050-A086-1E5FF9149BB4}" type="pres">
      <dgm:prSet presAssocID="{BE3166A6-DBD1-4023-A598-5359D06781ED}" presName="compNode" presStyleCnt="0"/>
      <dgm:spPr/>
    </dgm:pt>
    <dgm:pt modelId="{B22E1F46-4964-49A3-AD43-9CAB3336128F}" type="pres">
      <dgm:prSet presAssocID="{BE3166A6-DBD1-4023-A598-5359D06781ED}" presName="pictRect" presStyleLbl="node1" presStyleIdx="1" presStyleCnt="4" custLinFactX="-10705" custLinFactNeighborX="-100000" custLinFactNeighborY="109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A5F696CB-20B5-4A46-9BEA-4D6209EBFBFB}" type="pres">
      <dgm:prSet presAssocID="{BE3166A6-DBD1-4023-A598-5359D06781ED}" presName="textRect" presStyleLbl="revTx" presStyleIdx="1" presStyleCnt="4">
        <dgm:presLayoutVars>
          <dgm:bulletEnabled val="1"/>
        </dgm:presLayoutVars>
      </dgm:prSet>
      <dgm:spPr/>
    </dgm:pt>
    <dgm:pt modelId="{AB5FD173-F86C-4812-8E28-74C2162BC133}" type="pres">
      <dgm:prSet presAssocID="{8CA2377A-A70B-4C28-BA84-A4966ED211B5}" presName="sibTrans" presStyleLbl="sibTrans2D1" presStyleIdx="0" presStyleCnt="0"/>
      <dgm:spPr/>
    </dgm:pt>
    <dgm:pt modelId="{16C6F672-DC8D-464E-90AE-E501728EB1A7}" type="pres">
      <dgm:prSet presAssocID="{76288290-2C4E-4FAE-B8BC-D7E8540AD1CD}" presName="compNode" presStyleCnt="0"/>
      <dgm:spPr/>
    </dgm:pt>
    <dgm:pt modelId="{CFFAD850-3E39-4866-8146-F02737E4D87F}" type="pres">
      <dgm:prSet presAssocID="{76288290-2C4E-4FAE-B8BC-D7E8540AD1CD}" presName="pictRect" presStyleLbl="node1" presStyleIdx="2" presStyleCnt="4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097E4ADC-7C20-4789-876A-8A871E875E1B}" type="pres">
      <dgm:prSet presAssocID="{76288290-2C4E-4FAE-B8BC-D7E8540AD1CD}" presName="textRect" presStyleLbl="revTx" presStyleIdx="2" presStyleCnt="4">
        <dgm:presLayoutVars>
          <dgm:bulletEnabled val="1"/>
        </dgm:presLayoutVars>
      </dgm:prSet>
      <dgm:spPr/>
    </dgm:pt>
    <dgm:pt modelId="{68CB8C81-7667-4EC0-BD70-5AB3D57E5849}" type="pres">
      <dgm:prSet presAssocID="{8AFA0A8B-D1F2-4BBB-A6FE-0C25E1398BE2}" presName="sibTrans" presStyleLbl="sibTrans2D1" presStyleIdx="0" presStyleCnt="0"/>
      <dgm:spPr/>
    </dgm:pt>
    <dgm:pt modelId="{F421DFB9-1F94-410D-8B3F-D018BC3E1189}" type="pres">
      <dgm:prSet presAssocID="{F09121F2-3C76-48E5-A653-FC29190DCEFA}" presName="compNode" presStyleCnt="0"/>
      <dgm:spPr/>
    </dgm:pt>
    <dgm:pt modelId="{F7CD899E-D17A-4E74-9516-1FD820BD3B12}" type="pres">
      <dgm:prSet presAssocID="{F09121F2-3C76-48E5-A653-FC29190DCEFA}" presName="pictRect" presStyleLbl="node1" presStyleIdx="3" presStyleCnt="4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  <dgm:pt modelId="{329B5F6F-951D-43B1-81CB-C0AF325739B6}" type="pres">
      <dgm:prSet presAssocID="{F09121F2-3C76-48E5-A653-FC29190DCEFA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6BFC6506-200B-4411-BD1F-8928F355B19F}" type="presOf" srcId="{851EEAD4-4D26-425E-80B6-708FE2DE0E0C}" destId="{A05D4258-847C-44F9-87DC-71B74A0665F4}" srcOrd="0" destOrd="0" presId="urn:microsoft.com/office/officeart/2005/8/layout/pList1"/>
    <dgm:cxn modelId="{59E4E918-A82C-468A-9B28-F4BA4B4E4C8D}" type="presOf" srcId="{76288290-2C4E-4FAE-B8BC-D7E8540AD1CD}" destId="{097E4ADC-7C20-4789-876A-8A871E875E1B}" srcOrd="0" destOrd="0" presId="urn:microsoft.com/office/officeart/2005/8/layout/pList1"/>
    <dgm:cxn modelId="{C909091E-A396-457A-9B3A-3D743ADE265B}" type="presOf" srcId="{23F176B8-FBA3-4F4F-A8B9-0538CE57BE5C}" destId="{D3817853-5A60-4803-B799-A7B30825DDE9}" srcOrd="0" destOrd="0" presId="urn:microsoft.com/office/officeart/2005/8/layout/pList1"/>
    <dgm:cxn modelId="{F4FEFA24-4360-471B-9198-B98CD2C2D44C}" type="presOf" srcId="{8CA2377A-A70B-4C28-BA84-A4966ED211B5}" destId="{AB5FD173-F86C-4812-8E28-74C2162BC133}" srcOrd="0" destOrd="0" presId="urn:microsoft.com/office/officeart/2005/8/layout/pList1"/>
    <dgm:cxn modelId="{08CE6C44-A413-4107-ABE3-60696F45F250}" type="presOf" srcId="{61495951-5D8D-42C8-B074-A24350D2F96F}" destId="{D8A40EFC-47E4-4CB5-98DC-1BEC987A0D59}" srcOrd="0" destOrd="0" presId="urn:microsoft.com/office/officeart/2005/8/layout/pList1"/>
    <dgm:cxn modelId="{2F50914D-AEE5-4534-AFEF-E850281FB3C4}" srcId="{851EEAD4-4D26-425E-80B6-708FE2DE0E0C}" destId="{23F176B8-FBA3-4F4F-A8B9-0538CE57BE5C}" srcOrd="0" destOrd="0" parTransId="{5B681758-0948-442C-9BEC-377C7BCB7E72}" sibTransId="{61495951-5D8D-42C8-B074-A24350D2F96F}"/>
    <dgm:cxn modelId="{789C6E7C-B604-42F9-A36C-BA55E5AA65D9}" srcId="{851EEAD4-4D26-425E-80B6-708FE2DE0E0C}" destId="{F09121F2-3C76-48E5-A653-FC29190DCEFA}" srcOrd="3" destOrd="0" parTransId="{010C82B7-46D3-4070-9F91-15D1E81C8B3A}" sibTransId="{B20B3F83-7B4A-4FEA-A59F-ED2CFD2F3554}"/>
    <dgm:cxn modelId="{50634CB9-DB61-4A57-B15F-BAC91B239262}" type="presOf" srcId="{BE3166A6-DBD1-4023-A598-5359D06781ED}" destId="{A5F696CB-20B5-4A46-9BEA-4D6209EBFBFB}" srcOrd="0" destOrd="0" presId="urn:microsoft.com/office/officeart/2005/8/layout/pList1"/>
    <dgm:cxn modelId="{5CFEC9D5-D7A6-48D0-8552-3F41259EA3FA}" type="presOf" srcId="{F09121F2-3C76-48E5-A653-FC29190DCEFA}" destId="{329B5F6F-951D-43B1-81CB-C0AF325739B6}" srcOrd="0" destOrd="0" presId="urn:microsoft.com/office/officeart/2005/8/layout/pList1"/>
    <dgm:cxn modelId="{F7B008D8-B397-4176-80F8-63EBFEDEC3FD}" srcId="{851EEAD4-4D26-425E-80B6-708FE2DE0E0C}" destId="{BE3166A6-DBD1-4023-A598-5359D06781ED}" srcOrd="1" destOrd="0" parTransId="{2737323A-B69A-4DC4-8EDC-E4530D2B0AD7}" sibTransId="{8CA2377A-A70B-4C28-BA84-A4966ED211B5}"/>
    <dgm:cxn modelId="{C654C9EF-0BA9-4D17-BAF0-3857C49D2280}" type="presOf" srcId="{8AFA0A8B-D1F2-4BBB-A6FE-0C25E1398BE2}" destId="{68CB8C81-7667-4EC0-BD70-5AB3D57E5849}" srcOrd="0" destOrd="0" presId="urn:microsoft.com/office/officeart/2005/8/layout/pList1"/>
    <dgm:cxn modelId="{4E7928FA-F0CE-4F35-8390-219370A2DD7D}" srcId="{851EEAD4-4D26-425E-80B6-708FE2DE0E0C}" destId="{76288290-2C4E-4FAE-B8BC-D7E8540AD1CD}" srcOrd="2" destOrd="0" parTransId="{69952664-33CF-4751-80BD-A98F1D97E60B}" sibTransId="{8AFA0A8B-D1F2-4BBB-A6FE-0C25E1398BE2}"/>
    <dgm:cxn modelId="{3A97AD54-7191-4D3B-88F1-59D16ACB4AF0}" type="presParOf" srcId="{A05D4258-847C-44F9-87DC-71B74A0665F4}" destId="{122DB1F5-0449-496C-94B9-D8E845502432}" srcOrd="0" destOrd="0" presId="urn:microsoft.com/office/officeart/2005/8/layout/pList1"/>
    <dgm:cxn modelId="{1D76F1A8-081F-4C1E-AA28-D872AD0CAE61}" type="presParOf" srcId="{122DB1F5-0449-496C-94B9-D8E845502432}" destId="{DB05DAF0-94D3-4D69-9348-4D74E16222BB}" srcOrd="0" destOrd="0" presId="urn:microsoft.com/office/officeart/2005/8/layout/pList1"/>
    <dgm:cxn modelId="{6DBC2A84-62CA-4F50-9F89-048AE0D40EBB}" type="presParOf" srcId="{122DB1F5-0449-496C-94B9-D8E845502432}" destId="{D3817853-5A60-4803-B799-A7B30825DDE9}" srcOrd="1" destOrd="0" presId="urn:microsoft.com/office/officeart/2005/8/layout/pList1"/>
    <dgm:cxn modelId="{F607805F-6FE5-458F-B95A-0FE016294D1B}" type="presParOf" srcId="{A05D4258-847C-44F9-87DC-71B74A0665F4}" destId="{D8A40EFC-47E4-4CB5-98DC-1BEC987A0D59}" srcOrd="1" destOrd="0" presId="urn:microsoft.com/office/officeart/2005/8/layout/pList1"/>
    <dgm:cxn modelId="{5292C0FB-D21C-443F-A458-66965909C708}" type="presParOf" srcId="{A05D4258-847C-44F9-87DC-71B74A0665F4}" destId="{49E13F61-3D9B-4050-A086-1E5FF9149BB4}" srcOrd="2" destOrd="0" presId="urn:microsoft.com/office/officeart/2005/8/layout/pList1"/>
    <dgm:cxn modelId="{678B2033-08FF-40E5-8563-3D97E0040440}" type="presParOf" srcId="{49E13F61-3D9B-4050-A086-1E5FF9149BB4}" destId="{B22E1F46-4964-49A3-AD43-9CAB3336128F}" srcOrd="0" destOrd="0" presId="urn:microsoft.com/office/officeart/2005/8/layout/pList1"/>
    <dgm:cxn modelId="{D73D86D4-CDB7-40E0-BFB5-26AFBC4FBAB4}" type="presParOf" srcId="{49E13F61-3D9B-4050-A086-1E5FF9149BB4}" destId="{A5F696CB-20B5-4A46-9BEA-4D6209EBFBFB}" srcOrd="1" destOrd="0" presId="urn:microsoft.com/office/officeart/2005/8/layout/pList1"/>
    <dgm:cxn modelId="{DE1D0B1E-BCFB-4CCC-A4BF-3BEA62A1D3B7}" type="presParOf" srcId="{A05D4258-847C-44F9-87DC-71B74A0665F4}" destId="{AB5FD173-F86C-4812-8E28-74C2162BC133}" srcOrd="3" destOrd="0" presId="urn:microsoft.com/office/officeart/2005/8/layout/pList1"/>
    <dgm:cxn modelId="{57E8E8F0-8DEC-4740-A2D6-88F48AC378E4}" type="presParOf" srcId="{A05D4258-847C-44F9-87DC-71B74A0665F4}" destId="{16C6F672-DC8D-464E-90AE-E501728EB1A7}" srcOrd="4" destOrd="0" presId="urn:microsoft.com/office/officeart/2005/8/layout/pList1"/>
    <dgm:cxn modelId="{F025076C-13F3-44F5-B7AB-4B9D9ED63AF6}" type="presParOf" srcId="{16C6F672-DC8D-464E-90AE-E501728EB1A7}" destId="{CFFAD850-3E39-4866-8146-F02737E4D87F}" srcOrd="0" destOrd="0" presId="urn:microsoft.com/office/officeart/2005/8/layout/pList1"/>
    <dgm:cxn modelId="{F7C30AC7-6490-4E38-80DE-217BFF677B1A}" type="presParOf" srcId="{16C6F672-DC8D-464E-90AE-E501728EB1A7}" destId="{097E4ADC-7C20-4789-876A-8A871E875E1B}" srcOrd="1" destOrd="0" presId="urn:microsoft.com/office/officeart/2005/8/layout/pList1"/>
    <dgm:cxn modelId="{1E351979-95AD-4A14-AB1C-A28C394EE26F}" type="presParOf" srcId="{A05D4258-847C-44F9-87DC-71B74A0665F4}" destId="{68CB8C81-7667-4EC0-BD70-5AB3D57E5849}" srcOrd="5" destOrd="0" presId="urn:microsoft.com/office/officeart/2005/8/layout/pList1"/>
    <dgm:cxn modelId="{DCF2CEEC-8BA5-4775-8055-8525D6D68E60}" type="presParOf" srcId="{A05D4258-847C-44F9-87DC-71B74A0665F4}" destId="{F421DFB9-1F94-410D-8B3F-D018BC3E1189}" srcOrd="6" destOrd="0" presId="urn:microsoft.com/office/officeart/2005/8/layout/pList1"/>
    <dgm:cxn modelId="{5FC093D1-0962-47A6-9229-7BA2D45763BF}" type="presParOf" srcId="{F421DFB9-1F94-410D-8B3F-D018BC3E1189}" destId="{F7CD899E-D17A-4E74-9516-1FD820BD3B12}" srcOrd="0" destOrd="0" presId="urn:microsoft.com/office/officeart/2005/8/layout/pList1"/>
    <dgm:cxn modelId="{BF33F4DD-D8D3-4D8E-8C7E-9C65FB524CBA}" type="presParOf" srcId="{F421DFB9-1F94-410D-8B3F-D018BC3E1189}" destId="{329B5F6F-951D-43B1-81CB-C0AF325739B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5DAF0-94D3-4D69-9348-4D74E16222BB}">
      <dsp:nvSpPr>
        <dsp:cNvPr id="0" name=""/>
        <dsp:cNvSpPr/>
      </dsp:nvSpPr>
      <dsp:spPr>
        <a:xfrm>
          <a:off x="4177763" y="2079047"/>
          <a:ext cx="3709639" cy="2555941"/>
        </a:xfrm>
        <a:prstGeom prst="round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17853-5A60-4803-B799-A7B30825DDE9}">
      <dsp:nvSpPr>
        <dsp:cNvPr id="0" name=""/>
        <dsp:cNvSpPr/>
      </dsp:nvSpPr>
      <dsp:spPr>
        <a:xfrm>
          <a:off x="7795" y="4656561"/>
          <a:ext cx="3709639" cy="13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Montserrat Ultra-Bold" panose="020B0604020202020204" charset="0"/>
            </a:rPr>
            <a:t>Engineering and Physics</a:t>
          </a:r>
        </a:p>
      </dsp:txBody>
      <dsp:txXfrm>
        <a:off x="7795" y="4656561"/>
        <a:ext cx="3709639" cy="1376276"/>
      </dsp:txXfrm>
    </dsp:sp>
    <dsp:sp modelId="{B22E1F46-4964-49A3-AD43-9CAB3336128F}">
      <dsp:nvSpPr>
        <dsp:cNvPr id="0" name=""/>
        <dsp:cNvSpPr/>
      </dsp:nvSpPr>
      <dsp:spPr>
        <a:xfrm>
          <a:off x="0" y="2103405"/>
          <a:ext cx="3709639" cy="2555941"/>
        </a:xfrm>
        <a:prstGeom prst="round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696CB-20B5-4A46-9BEA-4D6209EBFBFB}">
      <dsp:nvSpPr>
        <dsp:cNvPr id="0" name=""/>
        <dsp:cNvSpPr/>
      </dsp:nvSpPr>
      <dsp:spPr>
        <a:xfrm>
          <a:off x="4088554" y="4656561"/>
          <a:ext cx="3709639" cy="13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Montserrat Ultra-Bold" panose="020B0604020202020204" charset="0"/>
            </a:rPr>
            <a:t>Medicine and Biology</a:t>
          </a:r>
        </a:p>
      </dsp:txBody>
      <dsp:txXfrm>
        <a:off x="4088554" y="4656561"/>
        <a:ext cx="3709639" cy="1376276"/>
      </dsp:txXfrm>
    </dsp:sp>
    <dsp:sp modelId="{CFFAD850-3E39-4866-8146-F02737E4D87F}">
      <dsp:nvSpPr>
        <dsp:cNvPr id="0" name=""/>
        <dsp:cNvSpPr/>
      </dsp:nvSpPr>
      <dsp:spPr>
        <a:xfrm>
          <a:off x="8169313" y="2100619"/>
          <a:ext cx="3709639" cy="2555941"/>
        </a:xfrm>
        <a:prstGeom prst="round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E4ADC-7C20-4789-876A-8A871E875E1B}">
      <dsp:nvSpPr>
        <dsp:cNvPr id="0" name=""/>
        <dsp:cNvSpPr/>
      </dsp:nvSpPr>
      <dsp:spPr>
        <a:xfrm>
          <a:off x="8169313" y="4656561"/>
          <a:ext cx="3709639" cy="13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/>
              </a:solidFill>
              <a:latin typeface="Montserrat Ultra-Bold" panose="020B0604020202020204" charset="0"/>
            </a:rPr>
            <a:t>Statistics and Data Analysis</a:t>
          </a:r>
          <a:endParaRPr lang="en-US" sz="2000" kern="1200" dirty="0">
            <a:solidFill>
              <a:schemeClr val="bg1"/>
            </a:solidFill>
            <a:latin typeface="Montserrat Ultra-Bold" panose="020B0604020202020204" charset="0"/>
          </a:endParaRPr>
        </a:p>
      </dsp:txBody>
      <dsp:txXfrm>
        <a:off x="8169313" y="4656561"/>
        <a:ext cx="3709639" cy="1376276"/>
      </dsp:txXfrm>
    </dsp:sp>
    <dsp:sp modelId="{F7CD899E-D17A-4E74-9516-1FD820BD3B12}">
      <dsp:nvSpPr>
        <dsp:cNvPr id="0" name=""/>
        <dsp:cNvSpPr/>
      </dsp:nvSpPr>
      <dsp:spPr>
        <a:xfrm>
          <a:off x="12250073" y="2100619"/>
          <a:ext cx="3709639" cy="2555941"/>
        </a:xfrm>
        <a:prstGeom prst="round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B5F6F-951D-43B1-81CB-C0AF325739B6}">
      <dsp:nvSpPr>
        <dsp:cNvPr id="0" name=""/>
        <dsp:cNvSpPr/>
      </dsp:nvSpPr>
      <dsp:spPr>
        <a:xfrm>
          <a:off x="12250073" y="4656561"/>
          <a:ext cx="3709639" cy="13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/>
              </a:solidFill>
              <a:latin typeface="Montserrat Ultra-Bold" panose="020B0604020202020204" charset="0"/>
            </a:rPr>
            <a:t>Geography and Navigation</a:t>
          </a:r>
          <a:endParaRPr lang="en-US" sz="2000" kern="1200" dirty="0">
            <a:solidFill>
              <a:schemeClr val="bg1"/>
            </a:solidFill>
            <a:latin typeface="Montserrat Ultra-Bold" panose="020B0604020202020204" charset="0"/>
          </a:endParaRPr>
        </a:p>
      </dsp:txBody>
      <dsp:txXfrm>
        <a:off x="12250073" y="4656561"/>
        <a:ext cx="3709639" cy="1376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02706-9D5A-4CEA-8E26-4B8433AA3C4A}" type="datetimeFigureOut">
              <a:rPr lang="en-US" smtClean="0"/>
              <a:t>13-Mar-24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BBCEB-F529-4D9A-A877-2E6755001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1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16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00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5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9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74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5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74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3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3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80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4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2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BCEB-F529-4D9A-A877-2E67550019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6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en.wikipedia.org/wiki/Imaginary_unit" TargetMode="Externa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880551" y="-3170389"/>
            <a:ext cx="5223320" cy="5223320"/>
          </a:xfrm>
          <a:custGeom>
            <a:avLst/>
            <a:gdLst/>
            <a:ahLst/>
            <a:cxnLst/>
            <a:rect l="l" t="t" r="r" b="b"/>
            <a:pathLst>
              <a:path w="5223320" h="5223320">
                <a:moveTo>
                  <a:pt x="0" y="0"/>
                </a:moveTo>
                <a:lnTo>
                  <a:pt x="5223320" y="0"/>
                </a:lnTo>
                <a:lnTo>
                  <a:pt x="5223320" y="5223321"/>
                </a:lnTo>
                <a:lnTo>
                  <a:pt x="0" y="522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15871" y="8234068"/>
            <a:ext cx="5223320" cy="5223320"/>
          </a:xfrm>
          <a:custGeom>
            <a:avLst/>
            <a:gdLst/>
            <a:ahLst/>
            <a:cxnLst/>
            <a:rect l="l" t="t" r="r" b="b"/>
            <a:pathLst>
              <a:path w="5223320" h="5223320">
                <a:moveTo>
                  <a:pt x="0" y="0"/>
                </a:moveTo>
                <a:lnTo>
                  <a:pt x="5223320" y="0"/>
                </a:lnTo>
                <a:lnTo>
                  <a:pt x="5223320" y="5223321"/>
                </a:lnTo>
                <a:lnTo>
                  <a:pt x="0" y="522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53910" y="4298306"/>
            <a:ext cx="14380179" cy="302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23900" dirty="0">
                <a:solidFill>
                  <a:srgbClr val="FFFFFF"/>
                </a:solidFill>
                <a:latin typeface="Montserrat Ultra-Bold"/>
              </a:rPr>
              <a:t>NUMBER </a:t>
            </a:r>
            <a:r>
              <a:rPr lang="en-US" sz="23900" dirty="0">
                <a:solidFill>
                  <a:srgbClr val="00B0F0"/>
                </a:solidFill>
                <a:latin typeface="Montserrat Ultra-Bold"/>
              </a:rPr>
              <a:t>SYSTEM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REAL NUMBER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036F6AB-D8FA-48FF-B4F7-1B44034CD297}"/>
              </a:ext>
            </a:extLst>
          </p:cNvPr>
          <p:cNvSpPr txBox="1">
            <a:spLocks/>
          </p:cNvSpPr>
          <p:nvPr/>
        </p:nvSpPr>
        <p:spPr>
          <a:xfrm>
            <a:off x="6812859" y="276475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rgbClr val="F496CB">
                  <a:lumMod val="75000"/>
                </a:srgbClr>
              </a:solidFill>
              <a:latin typeface="Trebuchet MS" panose="020B0603020202020204"/>
            </a:endParaRPr>
          </a:p>
        </p:txBody>
      </p:sp>
      <p:pic>
        <p:nvPicPr>
          <p:cNvPr id="30" name="Content Placeholder 13">
            <a:extLst>
              <a:ext uri="{FF2B5EF4-FFF2-40B4-BE49-F238E27FC236}">
                <a16:creationId xmlns:a16="http://schemas.microsoft.com/office/drawing/2014/main" id="{9E1CD6F8-3D83-45A6-8C12-CD17694A0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72" y="2252983"/>
            <a:ext cx="12132928" cy="79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0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REAL NUMBER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036F6AB-D8FA-48FF-B4F7-1B44034CD297}"/>
              </a:ext>
            </a:extLst>
          </p:cNvPr>
          <p:cNvSpPr txBox="1">
            <a:spLocks/>
          </p:cNvSpPr>
          <p:nvPr/>
        </p:nvSpPr>
        <p:spPr>
          <a:xfrm>
            <a:off x="6812859" y="276475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rgbClr val="F496CB">
                  <a:lumMod val="75000"/>
                </a:srgbClr>
              </a:solidFill>
              <a:latin typeface="Trebuchet MS" panose="020B060302020202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AECCF-35E9-4F62-8D56-42ACA667DC64}"/>
              </a:ext>
            </a:extLst>
          </p:cNvPr>
          <p:cNvGrpSpPr/>
          <p:nvPr/>
        </p:nvGrpSpPr>
        <p:grpSpPr>
          <a:xfrm>
            <a:off x="3101759" y="2312213"/>
            <a:ext cx="11386389" cy="6688424"/>
            <a:chOff x="3101759" y="2312213"/>
            <a:chExt cx="11386389" cy="66884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9B54ED7-1CFF-48D8-A220-C2B4BB3FE755}"/>
                </a:ext>
              </a:extLst>
            </p:cNvPr>
            <p:cNvSpPr/>
            <p:nvPr/>
          </p:nvSpPr>
          <p:spPr>
            <a:xfrm>
              <a:off x="4885281" y="3310502"/>
              <a:ext cx="1845579" cy="805343"/>
            </a:xfrm>
            <a:prstGeom prst="ellipse">
              <a:avLst/>
            </a:prstGeom>
            <a:solidFill>
              <a:srgbClr val="F27E19"/>
            </a:solidFill>
            <a:ln w="19050" cap="rnd" cmpd="sng" algn="ctr">
              <a:solidFill>
                <a:srgbClr val="F27E19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Rational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number</a:t>
              </a: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BC3D06C2-8344-40A5-BB7F-22F9E890F9D1}"/>
                </a:ext>
              </a:extLst>
            </p:cNvPr>
            <p:cNvSpPr/>
            <p:nvPr/>
          </p:nvSpPr>
          <p:spPr>
            <a:xfrm>
              <a:off x="5489290" y="4273095"/>
              <a:ext cx="637563" cy="545285"/>
            </a:xfrm>
            <a:prstGeom prst="downArrow">
              <a:avLst/>
            </a:prstGeom>
            <a:solidFill>
              <a:srgbClr val="002060"/>
            </a:solidFill>
            <a:ln w="19050" cap="rnd" cmpd="sng" algn="ctr">
              <a:solidFill>
                <a:srgbClr val="F496CB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D30A0F-8905-4E93-92C1-F790E3269FEC}"/>
                </a:ext>
              </a:extLst>
            </p:cNvPr>
            <p:cNvSpPr/>
            <p:nvPr/>
          </p:nvSpPr>
          <p:spPr>
            <a:xfrm>
              <a:off x="10848764" y="3310501"/>
              <a:ext cx="1845579" cy="805343"/>
            </a:xfrm>
            <a:prstGeom prst="ellipse">
              <a:avLst/>
            </a:prstGeom>
            <a:solidFill>
              <a:srgbClr val="F27E19"/>
            </a:solidFill>
            <a:ln w="19050" cap="rnd" cmpd="sng" algn="ctr">
              <a:solidFill>
                <a:srgbClr val="F27E19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Irrational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number</a:t>
              </a:r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070DDD2A-B278-4ADB-BEDF-7700C68EA723}"/>
                </a:ext>
              </a:extLst>
            </p:cNvPr>
            <p:cNvSpPr/>
            <p:nvPr/>
          </p:nvSpPr>
          <p:spPr>
            <a:xfrm>
              <a:off x="11452773" y="4370224"/>
              <a:ext cx="637563" cy="545285"/>
            </a:xfrm>
            <a:prstGeom prst="downArrow">
              <a:avLst/>
            </a:prstGeom>
            <a:solidFill>
              <a:srgbClr val="002060"/>
            </a:solidFill>
            <a:ln w="19050" cap="rnd" cmpd="sng" algn="ctr">
              <a:solidFill>
                <a:srgbClr val="F496CB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CE7A80A-3271-427A-9BAD-C55317B559B4}"/>
                </a:ext>
              </a:extLst>
            </p:cNvPr>
            <p:cNvSpPr/>
            <p:nvPr/>
          </p:nvSpPr>
          <p:spPr>
            <a:xfrm>
              <a:off x="7789248" y="2312213"/>
              <a:ext cx="2039927" cy="875717"/>
            </a:xfrm>
            <a:prstGeom prst="roundRect">
              <a:avLst/>
            </a:prstGeom>
            <a:solidFill>
              <a:srgbClr val="002060"/>
            </a:solidFill>
            <a:ln w="19050" cap="rnd" cmpd="sng" algn="ctr">
              <a:solidFill>
                <a:srgbClr val="F496CB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Real Number</a:t>
              </a:r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D226582F-8F7F-41F9-AE4E-BEAAD3FE3A92}"/>
                </a:ext>
              </a:extLst>
            </p:cNvPr>
            <p:cNvSpPr/>
            <p:nvPr/>
          </p:nvSpPr>
          <p:spPr>
            <a:xfrm rot="3738662">
              <a:off x="6736874" y="2734723"/>
              <a:ext cx="864450" cy="1119843"/>
            </a:xfrm>
            <a:prstGeom prst="downArrow">
              <a:avLst>
                <a:gd name="adj1" fmla="val 44177"/>
                <a:gd name="adj2" fmla="val 53882"/>
              </a:avLst>
            </a:prstGeom>
            <a:solidFill>
              <a:srgbClr val="002060"/>
            </a:solidFill>
            <a:ln w="19050" cap="rnd" cmpd="sng" algn="ctr">
              <a:solidFill>
                <a:srgbClr val="F496CB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19E10895-6AED-487B-AE7D-3F75562AF045}"/>
                </a:ext>
              </a:extLst>
            </p:cNvPr>
            <p:cNvSpPr/>
            <p:nvPr/>
          </p:nvSpPr>
          <p:spPr>
            <a:xfrm rot="17961403">
              <a:off x="10013827" y="2667299"/>
              <a:ext cx="864450" cy="1119843"/>
            </a:xfrm>
            <a:prstGeom prst="downArrow">
              <a:avLst>
                <a:gd name="adj1" fmla="val 44177"/>
                <a:gd name="adj2" fmla="val 53882"/>
              </a:avLst>
            </a:prstGeom>
            <a:solidFill>
              <a:srgbClr val="002060"/>
            </a:solidFill>
            <a:ln w="19050" cap="rnd" cmpd="sng" algn="ctr">
              <a:solidFill>
                <a:srgbClr val="F496CB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2904174-08C0-4136-B973-77C870BB62D3}"/>
                </a:ext>
              </a:extLst>
            </p:cNvPr>
            <p:cNvSpPr/>
            <p:nvPr/>
          </p:nvSpPr>
          <p:spPr>
            <a:xfrm>
              <a:off x="3101759" y="5069101"/>
              <a:ext cx="5412621" cy="3931536"/>
            </a:xfrm>
            <a:prstGeom prst="roundRect">
              <a:avLst/>
            </a:prstGeom>
            <a:solidFill>
              <a:srgbClr val="002060"/>
            </a:solidFill>
            <a:ln w="19050" cap="rnd" cmpd="sng" algn="ctr">
              <a:solidFill>
                <a:srgbClr val="F496CB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/>
              <a:r>
                <a:rPr lang="en-US" sz="4000" kern="0" dirty="0">
                  <a:solidFill>
                    <a:prstClr val="white"/>
                  </a:solidFill>
                  <a:latin typeface="Montserrat Ultra-Bold" panose="020B0604020202020204" charset="0"/>
                </a:rPr>
                <a:t>Rational Number IS Any Number That Can Be Written As A Ratio Or Fraction</a:t>
              </a: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Ultra-Bold" panose="020B060402020202020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D64A4FD-E5EE-4D3F-82E7-0A85D3B70EA4}"/>
                </a:ext>
              </a:extLst>
            </p:cNvPr>
            <p:cNvSpPr/>
            <p:nvPr/>
          </p:nvSpPr>
          <p:spPr>
            <a:xfrm>
              <a:off x="9075527" y="5006656"/>
              <a:ext cx="5412621" cy="3931536"/>
            </a:xfrm>
            <a:prstGeom prst="roundRect">
              <a:avLst/>
            </a:prstGeom>
            <a:solidFill>
              <a:srgbClr val="002060"/>
            </a:solidFill>
            <a:ln w="19050" cap="rnd" cmpd="sng" algn="ctr">
              <a:solidFill>
                <a:srgbClr val="F496CB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/>
              <a:r>
                <a:rPr lang="en-US" sz="4000" kern="0" dirty="0">
                  <a:solidFill>
                    <a:prstClr val="white"/>
                  </a:solidFill>
                  <a:latin typeface="Montserrat Ultra-Bold" panose="020B0604020202020204" charset="0"/>
                </a:rPr>
                <a:t>An Irrational Number Is A Real Number That  Cannot Be Written As A Simple Fraction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145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RATIONAL NUMBER</a:t>
            </a:r>
          </a:p>
        </p:txBody>
      </p:sp>
      <p:pic>
        <p:nvPicPr>
          <p:cNvPr id="2050" name="Picture 2" descr="Rational Numbers - Definition, Standard Form, Properties &amp; Questions">
            <a:extLst>
              <a:ext uri="{FF2B5EF4-FFF2-40B4-BE49-F238E27FC236}">
                <a16:creationId xmlns:a16="http://schemas.microsoft.com/office/drawing/2014/main" id="{78476316-21CC-417C-952B-D7965B5AA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278602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3">
            <a:extLst>
              <a:ext uri="{FF2B5EF4-FFF2-40B4-BE49-F238E27FC236}">
                <a16:creationId xmlns:a16="http://schemas.microsoft.com/office/drawing/2014/main" id="{4C292356-6ADF-4DC2-817F-571D525D5338}"/>
              </a:ext>
            </a:extLst>
          </p:cNvPr>
          <p:cNvSpPr txBox="1"/>
          <p:nvPr/>
        </p:nvSpPr>
        <p:spPr>
          <a:xfrm>
            <a:off x="1262742" y="3055591"/>
            <a:ext cx="7381036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A rational number is any number that can be written as a 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fraction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, where both the numerator and the denominator are 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integers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, and the 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denominator is not equal to zero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61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IRRATIONAL NUMBER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4C292356-6ADF-4DC2-817F-571D525D5338}"/>
              </a:ext>
            </a:extLst>
          </p:cNvPr>
          <p:cNvSpPr txBox="1"/>
          <p:nvPr/>
        </p:nvSpPr>
        <p:spPr>
          <a:xfrm>
            <a:off x="2237510" y="3564337"/>
            <a:ext cx="5769849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Irrational Number Is A Type Of Real An Number Which Cannot Be Represented As A 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Simple Fraction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. It Cannot Be Expressed In The Form Of A 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Ratio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3060B6-FCF3-49B5-9E26-44D3B432A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803" y="3299292"/>
            <a:ext cx="5769849" cy="4251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145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REAL NUMBER</a:t>
            </a:r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44D8DDB9-BC03-439C-A02D-A78476ED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09" y="5237952"/>
            <a:ext cx="5039560" cy="4165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2AFFFE84-B913-4056-9B19-E3EEC025F9A3}"/>
              </a:ext>
            </a:extLst>
          </p:cNvPr>
          <p:cNvSpPr txBox="1">
            <a:spLocks/>
          </p:cNvSpPr>
          <p:nvPr/>
        </p:nvSpPr>
        <p:spPr>
          <a:xfrm>
            <a:off x="6990127" y="2579635"/>
            <a:ext cx="3661940" cy="11137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Number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E2F507-139F-4BF0-99DB-8845879CBD3E}"/>
              </a:ext>
            </a:extLst>
          </p:cNvPr>
          <p:cNvSpPr/>
          <p:nvPr/>
        </p:nvSpPr>
        <p:spPr>
          <a:xfrm>
            <a:off x="4968380" y="4034061"/>
            <a:ext cx="1725958" cy="10373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Fraction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0C738E-7D4C-4030-9676-5FCF1E2A5B24}"/>
              </a:ext>
            </a:extLst>
          </p:cNvPr>
          <p:cNvSpPr/>
          <p:nvPr/>
        </p:nvSpPr>
        <p:spPr>
          <a:xfrm>
            <a:off x="11163622" y="3768390"/>
            <a:ext cx="1725958" cy="11320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Integer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E0BB74F3-279A-49B2-8F1E-A0F5DEA733DC}"/>
              </a:ext>
            </a:extLst>
          </p:cNvPr>
          <p:cNvSpPr/>
          <p:nvPr/>
        </p:nvSpPr>
        <p:spPr>
          <a:xfrm rot="2461792">
            <a:off x="6499342" y="3567563"/>
            <a:ext cx="543914" cy="7289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9464382-679B-4493-AD6B-A6F5E53AA7F9}"/>
              </a:ext>
            </a:extLst>
          </p:cNvPr>
          <p:cNvSpPr/>
          <p:nvPr/>
        </p:nvSpPr>
        <p:spPr>
          <a:xfrm rot="2385622">
            <a:off x="10586216" y="3607633"/>
            <a:ext cx="763399" cy="531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8F2D5E-EC58-45C3-A060-577B29EE6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694" y="5074145"/>
            <a:ext cx="5057597" cy="4165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147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TYPE OF FRACTION</a:t>
            </a:r>
          </a:p>
        </p:txBody>
      </p:sp>
      <p:pic>
        <p:nvPicPr>
          <p:cNvPr id="33" name="Content Placeholder 5">
            <a:extLst>
              <a:ext uri="{FF2B5EF4-FFF2-40B4-BE49-F238E27FC236}">
                <a16:creationId xmlns:a16="http://schemas.microsoft.com/office/drawing/2014/main" id="{EED7C050-4A6C-4DCD-AB0A-6B237AFF1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6818" y="3527797"/>
            <a:ext cx="4716127" cy="4716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ADC5684-39A5-4D65-AC27-847456887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2" t="11406" r="7496" b="23152"/>
          <a:stretch/>
        </p:blipFill>
        <p:spPr>
          <a:xfrm>
            <a:off x="11201400" y="3616295"/>
            <a:ext cx="4716127" cy="4716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932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INTEGER</a:t>
            </a:r>
          </a:p>
        </p:txBody>
      </p:sp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A84A3F99-E6AC-41F1-811A-543745E79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58" y="3077887"/>
            <a:ext cx="13893385" cy="6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POSITIVE NUMBER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70CAF2-E35E-4402-A23C-AA8661D4D8F1}"/>
              </a:ext>
            </a:extLst>
          </p:cNvPr>
          <p:cNvGrpSpPr/>
          <p:nvPr/>
        </p:nvGrpSpPr>
        <p:grpSpPr>
          <a:xfrm>
            <a:off x="2037200" y="1930515"/>
            <a:ext cx="13398681" cy="7754656"/>
            <a:chOff x="4081482" y="2951444"/>
            <a:chExt cx="9479836" cy="5810687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09C1059F-8D2A-4F34-82DF-B5110FF0DF82}"/>
                </a:ext>
              </a:extLst>
            </p:cNvPr>
            <p:cNvSpPr txBox="1">
              <a:spLocks/>
            </p:cNvSpPr>
            <p:nvPr/>
          </p:nvSpPr>
          <p:spPr>
            <a:xfrm>
              <a:off x="4171114" y="2951444"/>
              <a:ext cx="8596668" cy="1320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bg1"/>
                  </a:solidFill>
                  <a:latin typeface="Montserrat Ultra-Bold" panose="020B0604020202020204" charset="0"/>
                </a:rPr>
                <a:t>Positive Number</a:t>
              </a:r>
            </a:p>
          </p:txBody>
        </p:sp>
        <p:pic>
          <p:nvPicPr>
            <p:cNvPr id="25" name="Content Placeholder 12">
              <a:extLst>
                <a:ext uri="{FF2B5EF4-FFF2-40B4-BE49-F238E27FC236}">
                  <a16:creationId xmlns:a16="http://schemas.microsoft.com/office/drawing/2014/main" id="{91B2063D-59AC-4680-A606-07720EB2B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3164" y="6140478"/>
              <a:ext cx="2888154" cy="2551530"/>
            </a:xfrm>
            <a:prstGeom prst="round2DiagRect">
              <a:avLst>
                <a:gd name="adj1" fmla="val 16667"/>
                <a:gd name="adj2" fmla="val 1705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E092879-F5CD-4295-A761-0B68F68DBBD8}"/>
                </a:ext>
              </a:extLst>
            </p:cNvPr>
            <p:cNvSpPr/>
            <p:nvPr/>
          </p:nvSpPr>
          <p:spPr>
            <a:xfrm>
              <a:off x="4304078" y="4864804"/>
              <a:ext cx="2370667" cy="999173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ontserrat Ultra-Bold" panose="020B0604020202020204" charset="0"/>
                </a:rPr>
                <a:t>Composite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01925E-E817-446F-836B-1449633679DB}"/>
                </a:ext>
              </a:extLst>
            </p:cNvPr>
            <p:cNvSpPr/>
            <p:nvPr/>
          </p:nvSpPr>
          <p:spPr>
            <a:xfrm>
              <a:off x="7371135" y="4811547"/>
              <a:ext cx="2370667" cy="1039336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ontserrat Ultra-Bold" panose="020B0604020202020204" charset="0"/>
                </a:rPr>
                <a:t>Prime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A3ABB7F-21B5-4C6C-BA4C-13FCB1D6402F}"/>
                </a:ext>
              </a:extLst>
            </p:cNvPr>
            <p:cNvSpPr/>
            <p:nvPr/>
          </p:nvSpPr>
          <p:spPr>
            <a:xfrm>
              <a:off x="10473257" y="4800376"/>
              <a:ext cx="2370667" cy="1039336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latin typeface="Montserrat Ultra-Bold" panose="020B0604020202020204" charset="0"/>
                </a:rPr>
                <a:t>Neihter</a:t>
              </a:r>
              <a:r>
                <a:rPr lang="en-US" sz="2800" dirty="0">
                  <a:latin typeface="Montserrat Ultra-Bold" panose="020B0604020202020204" charset="0"/>
                </a:rPr>
                <a:t> prime nor</a:t>
              </a:r>
            </a:p>
            <a:p>
              <a:pPr algn="ctr"/>
              <a:r>
                <a:rPr lang="en-US" sz="2800" dirty="0" err="1">
                  <a:latin typeface="Montserrat Ultra-Bold" panose="020B0604020202020204" charset="0"/>
                </a:rPr>
                <a:t>Composit</a:t>
              </a:r>
              <a:r>
                <a:rPr lang="en-US" sz="2800" dirty="0">
                  <a:latin typeface="Montserrat Ultra-Bold" panose="020B0604020202020204" charset="0"/>
                </a:rPr>
                <a:t> </a:t>
              </a: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8E7DD7B3-A6A2-4B8F-97C7-7DD9DDF0752E}"/>
                </a:ext>
              </a:extLst>
            </p:cNvPr>
            <p:cNvSpPr/>
            <p:nvPr/>
          </p:nvSpPr>
          <p:spPr>
            <a:xfrm rot="3214199">
              <a:off x="6395345" y="3344659"/>
              <a:ext cx="558800" cy="162543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E948531E-F939-46A5-95ED-6397990B2BC6}"/>
                </a:ext>
              </a:extLst>
            </p:cNvPr>
            <p:cNvSpPr/>
            <p:nvPr/>
          </p:nvSpPr>
          <p:spPr>
            <a:xfrm rot="18404325">
              <a:off x="10332346" y="3376903"/>
              <a:ext cx="558800" cy="162543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63A6A39D-6F20-4198-A65D-810C6C679CFD}"/>
                </a:ext>
              </a:extLst>
            </p:cNvPr>
            <p:cNvSpPr/>
            <p:nvPr/>
          </p:nvSpPr>
          <p:spPr>
            <a:xfrm>
              <a:off x="8189010" y="3611844"/>
              <a:ext cx="533400" cy="107950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8AC69FA-35D4-4F1C-9429-49475276FE16}"/>
                </a:ext>
              </a:extLst>
            </p:cNvPr>
            <p:cNvSpPr/>
            <p:nvPr/>
          </p:nvSpPr>
          <p:spPr>
            <a:xfrm>
              <a:off x="7116541" y="6013027"/>
              <a:ext cx="3017493" cy="2749104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0" dirty="0">
                  <a:solidFill>
                    <a:srgbClr val="363639"/>
                  </a:solidFill>
                  <a:effectLst/>
                  <a:latin typeface="Montserrat Ultra-Bold" panose="020B0604020202020204" charset="0"/>
                </a:rPr>
                <a:t>Prime numbers are numbers greater than 1 that only have two factors, 1 and the number itself.</a:t>
              </a:r>
            </a:p>
            <a:p>
              <a:pPr algn="ctr"/>
              <a:endParaRPr lang="en-US" sz="2000" b="1" dirty="0">
                <a:solidFill>
                  <a:srgbClr val="363639"/>
                </a:solidFill>
                <a:latin typeface="Montserrat Ultra-Bold" panose="020B0604020202020204" charset="0"/>
              </a:endParaRPr>
            </a:p>
            <a:p>
              <a:pPr algn="ctr"/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latin typeface="Montserrat Ultra-Bold" panose="020B0604020202020204" charset="0"/>
                </a:rPr>
                <a:t>2  3  7  11  13  17  23</a:t>
              </a:r>
            </a:p>
            <a:p>
              <a:pPr algn="ctr"/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latin typeface="Montserrat Ultra-Bold" panose="020B0604020202020204" charset="0"/>
                </a:rPr>
                <a:t>Those are prime numbers</a:t>
              </a:r>
            </a:p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44C0334-E18E-4142-B226-6E029B950A61}"/>
                </a:ext>
              </a:extLst>
            </p:cNvPr>
            <p:cNvSpPr/>
            <p:nvPr/>
          </p:nvSpPr>
          <p:spPr>
            <a:xfrm>
              <a:off x="4081482" y="5996473"/>
              <a:ext cx="2882739" cy="2749104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0" dirty="0">
                  <a:solidFill>
                    <a:srgbClr val="444444"/>
                  </a:solidFill>
                  <a:effectLst/>
                  <a:latin typeface="Montserrat Ultra-Bold" panose="020B0604020202020204" charset="0"/>
                </a:rPr>
                <a:t>In Mathematics, </a:t>
              </a:r>
              <a:r>
                <a:rPr lang="en-US" sz="2000" b="1" i="0" dirty="0">
                  <a:solidFill>
                    <a:srgbClr val="444444"/>
                  </a:solidFill>
                  <a:effectLst/>
                  <a:latin typeface="Montserrat Ultra-Bold" panose="020B0604020202020204" charset="0"/>
                </a:rPr>
                <a:t>composite numbers</a:t>
              </a:r>
              <a:r>
                <a:rPr lang="en-US" sz="2000" b="0" i="0" dirty="0">
                  <a:solidFill>
                    <a:srgbClr val="444444"/>
                  </a:solidFill>
                  <a:effectLst/>
                  <a:latin typeface="Montserrat Ultra-Bold" panose="020B0604020202020204" charset="0"/>
                </a:rPr>
                <a:t> are numbers that have more than two factors.</a:t>
              </a:r>
            </a:p>
            <a:p>
              <a:pPr algn="ctr"/>
              <a:endParaRPr lang="en-US" sz="2000" dirty="0">
                <a:solidFill>
                  <a:srgbClr val="444444"/>
                </a:solidFill>
                <a:latin typeface="Montserrat Ultra-Bold" panose="020B0604020202020204" charset="0"/>
              </a:endParaRPr>
            </a:p>
            <a:p>
              <a:pPr algn="ctr"/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Montserrat Ultra-Bold" panose="020B0604020202020204" charset="0"/>
                </a:rPr>
                <a:t>4  6  8  9  10  15</a:t>
              </a:r>
            </a:p>
            <a:p>
              <a:pPr algn="ctr"/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latin typeface="Montserrat Ultra-Bold" panose="020B0604020202020204" charset="0"/>
                </a:rPr>
                <a:t>Those are composite numbers</a:t>
              </a:r>
              <a:endParaRPr lang="en-US" sz="2000" dirty="0">
                <a:solidFill>
                  <a:srgbClr val="444444"/>
                </a:solidFill>
                <a:latin typeface="Montserrat Ultra-Bold" panose="020B0604020202020204" charset="0"/>
              </a:endParaRPr>
            </a:p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847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03780" y="8173051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793799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 Ultra-Bold" panose="020B0604020202020204" charset="0"/>
              </a:rPr>
              <a:t>PRIME FACTORIZATION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AE44023-82CA-4826-90A3-8FA69CE67196}"/>
              </a:ext>
            </a:extLst>
          </p:cNvPr>
          <p:cNvSpPr txBox="1">
            <a:spLocks/>
          </p:cNvSpPr>
          <p:nvPr/>
        </p:nvSpPr>
        <p:spPr>
          <a:xfrm>
            <a:off x="4529136" y="3250125"/>
            <a:ext cx="8596668" cy="1320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6C5E9E7-C115-4394-99F2-FFE0DCE2E82C}"/>
              </a:ext>
            </a:extLst>
          </p:cNvPr>
          <p:cNvSpPr txBox="1">
            <a:spLocks/>
          </p:cNvSpPr>
          <p:nvPr/>
        </p:nvSpPr>
        <p:spPr>
          <a:xfrm>
            <a:off x="901315" y="2655686"/>
            <a:ext cx="15710285" cy="49398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Montserrat Ultra-Bold" panose="020B0604020202020204" charset="0"/>
              </a:rPr>
              <a:t>Prime factorization of a number is the representation of the number by its prime factors.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Montserrat Ultra-Bold" panose="020B0604020202020204" charset="0"/>
              </a:rPr>
              <a:t>Example: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1FA79E-6AAE-4A55-AEF6-6AE830508050}"/>
              </a:ext>
            </a:extLst>
          </p:cNvPr>
          <p:cNvGrpSpPr/>
          <p:nvPr/>
        </p:nvGrpSpPr>
        <p:grpSpPr>
          <a:xfrm>
            <a:off x="3855633" y="4026040"/>
            <a:ext cx="9170894" cy="5081868"/>
            <a:chOff x="7291286" y="5819953"/>
            <a:chExt cx="2832587" cy="264319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D08B2B4-7BD3-41F7-8D5E-3B5C4DDDCEBF}"/>
                </a:ext>
              </a:extLst>
            </p:cNvPr>
            <p:cNvSpPr/>
            <p:nvPr/>
          </p:nvSpPr>
          <p:spPr>
            <a:xfrm>
              <a:off x="8096630" y="5819953"/>
              <a:ext cx="1191237" cy="53689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36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F08EC5F-16EB-4C84-AFB9-CFA6D0980BC8}"/>
                </a:ext>
              </a:extLst>
            </p:cNvPr>
            <p:cNvSpPr/>
            <p:nvPr/>
          </p:nvSpPr>
          <p:spPr>
            <a:xfrm>
              <a:off x="7307989" y="6742153"/>
              <a:ext cx="805343" cy="6341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0DFD39-0052-498C-82FC-4B8E9CD5856F}"/>
                </a:ext>
              </a:extLst>
            </p:cNvPr>
            <p:cNvSpPr/>
            <p:nvPr/>
          </p:nvSpPr>
          <p:spPr>
            <a:xfrm>
              <a:off x="9318530" y="6723372"/>
              <a:ext cx="805343" cy="6341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9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78D2FA2-FC4F-4E9A-8F12-FD34A159DD75}"/>
                </a:ext>
              </a:extLst>
            </p:cNvPr>
            <p:cNvSpPr/>
            <p:nvPr/>
          </p:nvSpPr>
          <p:spPr>
            <a:xfrm>
              <a:off x="7291286" y="7821482"/>
              <a:ext cx="805344" cy="6341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0" i="0" dirty="0">
                  <a:solidFill>
                    <a:srgbClr val="000000"/>
                  </a:solidFill>
                  <a:effectLst/>
                  <a:latin typeface="Arial Black" panose="020B0A04020102020204" pitchFamily="34" charset="0"/>
                </a:rPr>
                <a:t>2²</a:t>
              </a:r>
              <a:endParaRPr lang="en-US" sz="48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BA4D64C-A90D-4B7A-BA4C-F7240E4FA04A}"/>
                </a:ext>
              </a:extLst>
            </p:cNvPr>
            <p:cNvSpPr/>
            <p:nvPr/>
          </p:nvSpPr>
          <p:spPr>
            <a:xfrm>
              <a:off x="9287865" y="7828965"/>
              <a:ext cx="805344" cy="6341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000000"/>
                  </a:solidFill>
                  <a:latin typeface="Arial Black" panose="020B0A04020102020204" pitchFamily="34" charset="0"/>
                </a:rPr>
                <a:t>3</a:t>
              </a:r>
              <a:r>
                <a:rPr lang="en-US" sz="4800" b="0" i="0" dirty="0">
                  <a:solidFill>
                    <a:srgbClr val="000000"/>
                  </a:solidFill>
                  <a:effectLst/>
                  <a:latin typeface="Arial Black" panose="020B0A04020102020204" pitchFamily="34" charset="0"/>
                </a:rPr>
                <a:t>²</a:t>
              </a:r>
              <a:endParaRPr lang="en-US" sz="48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31C399-F884-474C-9E9F-0D7E9BB4713E}"/>
                </a:ext>
              </a:extLst>
            </p:cNvPr>
            <p:cNvCxnSpPr>
              <a:endCxn id="37" idx="0"/>
            </p:cNvCxnSpPr>
            <p:nvPr/>
          </p:nvCxnSpPr>
          <p:spPr>
            <a:xfrm flipH="1">
              <a:off x="7710661" y="6089053"/>
              <a:ext cx="293615" cy="65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78F4C55-12C0-4C4A-8E27-85BB890BD28C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9405543" y="6116612"/>
              <a:ext cx="315659" cy="606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D162FC3-33F4-434B-AB38-448BED11D9B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958" y="7372757"/>
              <a:ext cx="0" cy="339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84B424-97C2-43B2-8FEF-C7842102D314}"/>
                </a:ext>
              </a:extLst>
            </p:cNvPr>
            <p:cNvCxnSpPr>
              <a:cxnSpLocks/>
            </p:cNvCxnSpPr>
            <p:nvPr/>
          </p:nvCxnSpPr>
          <p:spPr>
            <a:xfrm>
              <a:off x="9690538" y="7372757"/>
              <a:ext cx="0" cy="339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272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 Ultra-Bold" panose="020B0604020202020204" charset="0"/>
              </a:rPr>
              <a:t>PRIME FACTORIZATION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AE44023-82CA-4826-90A3-8FA69CE67196}"/>
              </a:ext>
            </a:extLst>
          </p:cNvPr>
          <p:cNvSpPr txBox="1">
            <a:spLocks/>
          </p:cNvSpPr>
          <p:nvPr/>
        </p:nvSpPr>
        <p:spPr>
          <a:xfrm>
            <a:off x="4529136" y="3250125"/>
            <a:ext cx="8596668" cy="1320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73BFD0-FBA3-48FA-8BD6-EF6192F86006}"/>
              </a:ext>
            </a:extLst>
          </p:cNvPr>
          <p:cNvGrpSpPr/>
          <p:nvPr/>
        </p:nvGrpSpPr>
        <p:grpSpPr>
          <a:xfrm>
            <a:off x="2967425" y="3373958"/>
            <a:ext cx="13567974" cy="5884343"/>
            <a:chOff x="3331449" y="3446331"/>
            <a:chExt cx="9710048" cy="4717313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E920A4D-109A-47B8-9273-E890E9836C43}"/>
                </a:ext>
              </a:extLst>
            </p:cNvPr>
            <p:cNvSpPr txBox="1">
              <a:spLocks/>
            </p:cNvSpPr>
            <p:nvPr/>
          </p:nvSpPr>
          <p:spPr>
            <a:xfrm>
              <a:off x="3331449" y="3446331"/>
              <a:ext cx="8596668" cy="388077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dirty="0">
                  <a:solidFill>
                    <a:schemeClr val="bg1"/>
                  </a:solidFill>
                  <a:latin typeface="Montserrat Ultra-Bold" panose="020B0604020202020204" charset="0"/>
                </a:rPr>
                <a:t>Division Method.</a:t>
              </a:r>
            </a:p>
            <a:p>
              <a:r>
                <a:rPr lang="en-US" sz="3600" dirty="0">
                  <a:solidFill>
                    <a:schemeClr val="bg1"/>
                  </a:solidFill>
                  <a:latin typeface="Montserrat Ultra-Bold" panose="020B0604020202020204" charset="0"/>
                </a:rPr>
                <a:t>Tree Diagram.</a:t>
              </a:r>
            </a:p>
            <a:p>
              <a:r>
                <a:rPr lang="en-US" sz="3600" dirty="0">
                  <a:solidFill>
                    <a:schemeClr val="bg1"/>
                  </a:solidFill>
                  <a:latin typeface="Montserrat Ultra-Bold" panose="020B0604020202020204" charset="0"/>
                </a:rPr>
                <a:t>Multiplication.</a:t>
              </a:r>
            </a:p>
            <a:p>
              <a:endParaRPr lang="en-US" sz="2800" dirty="0"/>
            </a:p>
            <a:p>
              <a:endParaRPr lang="en-US" sz="2800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3871CE8-6DBF-4222-A4EC-FED834E784F8}"/>
                </a:ext>
              </a:extLst>
            </p:cNvPr>
            <p:cNvSpPr/>
            <p:nvPr/>
          </p:nvSpPr>
          <p:spPr>
            <a:xfrm>
              <a:off x="8258402" y="6276122"/>
              <a:ext cx="4783095" cy="188752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latin typeface="Montserrat Ultra-Bold" panose="020B0604020202020204" charset="0"/>
                </a:rPr>
                <a:t>Number of factor:</a:t>
              </a:r>
            </a:p>
            <a:p>
              <a:pPr algn="ctr"/>
              <a:r>
                <a:rPr lang="en-US" sz="4800" dirty="0">
                  <a:solidFill>
                    <a:schemeClr val="tx1"/>
                  </a:solidFill>
                  <a:latin typeface="Montserrat Ultra-Bold" panose="020B0604020202020204" charset="0"/>
                </a:rPr>
                <a:t>(a+1)(b+1)(c+1)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9599010-153E-4DB9-9A6A-9EDA3DFDDDC8}"/>
                </a:ext>
              </a:extLst>
            </p:cNvPr>
            <p:cNvSpPr/>
            <p:nvPr/>
          </p:nvSpPr>
          <p:spPr>
            <a:xfrm>
              <a:off x="8249268" y="3894730"/>
              <a:ext cx="4783095" cy="188752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latin typeface="Montserrat Ultra-Bold" panose="020B0604020202020204" charset="0"/>
                </a:rPr>
                <a:t>Formula:</a:t>
              </a:r>
            </a:p>
            <a:p>
              <a:pPr algn="ctr"/>
              <a:r>
                <a:rPr lang="en-US" sz="4800" b="0" i="0" dirty="0">
                  <a:solidFill>
                    <a:srgbClr val="333333"/>
                  </a:solidFill>
                  <a:effectLst/>
                  <a:latin typeface="Montserrat Ultra-Bold" panose="020B0604020202020204" charset="0"/>
                </a:rPr>
                <a:t>N = </a:t>
              </a:r>
              <a:r>
                <a:rPr lang="en-US" sz="4800" b="0" i="0" dirty="0" err="1">
                  <a:solidFill>
                    <a:srgbClr val="333333"/>
                  </a:solidFill>
                  <a:effectLst/>
                  <a:latin typeface="Montserrat Ultra-Bold" panose="020B0604020202020204" charset="0"/>
                </a:rPr>
                <a:t>X</a:t>
              </a:r>
              <a:r>
                <a:rPr lang="en-US" sz="4800" b="0" i="0" baseline="30000" dirty="0" err="1">
                  <a:solidFill>
                    <a:srgbClr val="333333"/>
                  </a:solidFill>
                  <a:effectLst/>
                  <a:latin typeface="Montserrat Ultra-Bold" panose="020B0604020202020204" charset="0"/>
                </a:rPr>
                <a:t>a</a:t>
              </a:r>
              <a:r>
                <a:rPr lang="en-US" sz="4800" b="0" i="0" dirty="0">
                  <a:solidFill>
                    <a:srgbClr val="333333"/>
                  </a:solidFill>
                  <a:effectLst/>
                  <a:latin typeface="Montserrat Ultra-Bold" panose="020B0604020202020204" charset="0"/>
                </a:rPr>
                <a:t> × Y</a:t>
              </a:r>
              <a:r>
                <a:rPr lang="en-US" sz="4800" b="0" i="0" baseline="30000" dirty="0">
                  <a:solidFill>
                    <a:srgbClr val="333333"/>
                  </a:solidFill>
                  <a:effectLst/>
                  <a:latin typeface="Montserrat Ultra-Bold" panose="020B0604020202020204" charset="0"/>
                </a:rPr>
                <a:t>b</a:t>
              </a:r>
              <a:r>
                <a:rPr lang="en-US" sz="4800" b="0" i="0" dirty="0">
                  <a:solidFill>
                    <a:srgbClr val="333333"/>
                  </a:solidFill>
                  <a:effectLst/>
                  <a:latin typeface="Montserrat Ultra-Bold" panose="020B0604020202020204" charset="0"/>
                </a:rPr>
                <a:t> × </a:t>
              </a:r>
              <a:r>
                <a:rPr lang="en-US" sz="4800" b="0" i="0" dirty="0" err="1">
                  <a:solidFill>
                    <a:srgbClr val="333333"/>
                  </a:solidFill>
                  <a:effectLst/>
                  <a:latin typeface="Montserrat Ultra-Bold" panose="020B0604020202020204" charset="0"/>
                </a:rPr>
                <a:t>Z</a:t>
              </a:r>
              <a:r>
                <a:rPr lang="en-US" sz="4800" b="0" i="0" baseline="30000" dirty="0" err="1">
                  <a:solidFill>
                    <a:srgbClr val="333333"/>
                  </a:solidFill>
                  <a:effectLst/>
                  <a:latin typeface="Montserrat Ultra-Bold" panose="020B0604020202020204" charset="0"/>
                </a:rPr>
                <a:t>c</a:t>
              </a:r>
              <a:endParaRPr lang="en-US" sz="4800" dirty="0">
                <a:latin typeface="Montserrat Ultra-Bol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35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975690" y="2128311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PRESENTED BY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0E19BBE-2EA8-45BE-98FF-C6FBC3565620}"/>
              </a:ext>
            </a:extLst>
          </p:cNvPr>
          <p:cNvSpPr txBox="1"/>
          <p:nvPr/>
        </p:nvSpPr>
        <p:spPr>
          <a:xfrm>
            <a:off x="4660419" y="3299292"/>
            <a:ext cx="14380179" cy="537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0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241-15-391&gt;Mahmudul Islam Himel</a:t>
            </a:r>
          </a:p>
          <a:p>
            <a:pPr marL="571500" lvl="0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241-15-918&gt;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Istyaq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 Ahmed Abdullah</a:t>
            </a:r>
          </a:p>
          <a:p>
            <a:pPr marL="571500" lvl="0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241-15-339&gt;Md Rahat</a:t>
            </a:r>
          </a:p>
          <a:p>
            <a:pPr marL="571500" lvl="0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241-15-112&gt;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Md.Jubayer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 Al Asif</a:t>
            </a:r>
          </a:p>
          <a:p>
            <a:pPr marL="571500" lvl="0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241-15-557&gt;Nahid Al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Galib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62845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 Ultra-Bold" panose="020B0604020202020204" charset="0"/>
              </a:rPr>
              <a:t>PRIME FACTORIZATION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FA7FA8-C943-43A9-A14C-1DD6D01C7608}"/>
              </a:ext>
            </a:extLst>
          </p:cNvPr>
          <p:cNvGrpSpPr/>
          <p:nvPr/>
        </p:nvGrpSpPr>
        <p:grpSpPr>
          <a:xfrm>
            <a:off x="2639023" y="2829419"/>
            <a:ext cx="12484911" cy="6663216"/>
            <a:chOff x="3669489" y="3204684"/>
            <a:chExt cx="9758023" cy="48263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89D7184-AA60-442E-B0C2-7592252A3B86}"/>
                </a:ext>
              </a:extLst>
            </p:cNvPr>
            <p:cNvGrpSpPr/>
            <p:nvPr/>
          </p:nvGrpSpPr>
          <p:grpSpPr>
            <a:xfrm>
              <a:off x="3669489" y="3204684"/>
              <a:ext cx="8674911" cy="4826336"/>
              <a:chOff x="3669489" y="3204684"/>
              <a:chExt cx="8674911" cy="4826336"/>
            </a:xfrm>
          </p:grpSpPr>
          <p:pic>
            <p:nvPicPr>
              <p:cNvPr id="25" name="Content Placeholder 4">
                <a:extLst>
                  <a:ext uri="{FF2B5EF4-FFF2-40B4-BE49-F238E27FC236}">
                    <a16:creationId xmlns:a16="http://schemas.microsoft.com/office/drawing/2014/main" id="{F62F2A2A-8BC1-4BBC-9A74-EEDD5DC46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489" y="4783401"/>
                <a:ext cx="1848108" cy="324761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5041C51-7B2B-448A-A566-FFEAC3DBA0FA}"/>
                  </a:ext>
                </a:extLst>
              </p:cNvPr>
              <p:cNvSpPr/>
              <p:nvPr/>
            </p:nvSpPr>
            <p:spPr>
              <a:xfrm>
                <a:off x="3669489" y="3204684"/>
                <a:ext cx="1585519" cy="14261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2060"/>
                    </a:solidFill>
                    <a:latin typeface="Montserrat Ultra-Bold" panose="020B0604020202020204" charset="0"/>
                  </a:rPr>
                  <a:t>Division Method</a:t>
                </a:r>
                <a:r>
                  <a:rPr lang="en-US" dirty="0">
                    <a:solidFill>
                      <a:srgbClr val="002060"/>
                    </a:solidFill>
                    <a:latin typeface="Montserrat Ultra-Bold" panose="020B0604020202020204" charset="0"/>
                  </a:rPr>
                  <a:t>.</a:t>
                </a:r>
              </a:p>
              <a:p>
                <a:pPr algn="ctr"/>
                <a:endParaRPr lang="en-US" dirty="0">
                  <a:solidFill>
                    <a:srgbClr val="002060"/>
                  </a:solidFill>
                  <a:latin typeface="Montserrat Ultra-Bold" panose="020B0604020202020204" charset="0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C304F62-EB7A-4DC5-A13E-8862E84A01E6}"/>
                  </a:ext>
                </a:extLst>
              </p:cNvPr>
              <p:cNvSpPr/>
              <p:nvPr/>
            </p:nvSpPr>
            <p:spPr>
              <a:xfrm>
                <a:off x="7170650" y="3282049"/>
                <a:ext cx="1585519" cy="14261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2060"/>
                    </a:solidFill>
                    <a:latin typeface="Montserrat Ultra-Bold" panose="020B0604020202020204" charset="0"/>
                  </a:rPr>
                  <a:t>Tree Diagram</a:t>
                </a:r>
                <a:r>
                  <a:rPr lang="en-US" sz="1800" dirty="0">
                    <a:solidFill>
                      <a:srgbClr val="002060"/>
                    </a:solidFill>
                    <a:latin typeface="Montserrat Ultra-Bold" panose="020B0604020202020204" charset="0"/>
                  </a:rPr>
                  <a:t>.</a:t>
                </a:r>
              </a:p>
              <a:p>
                <a:pPr algn="ctr"/>
                <a:endParaRPr lang="en-US" dirty="0">
                  <a:solidFill>
                    <a:srgbClr val="002060"/>
                  </a:solidFill>
                  <a:latin typeface="Montserrat Ultra-Bold" panose="020B0604020202020204" charset="0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0284E29-2A6D-4A87-B1E7-E179AE02BBA2}"/>
                  </a:ext>
                </a:extLst>
              </p:cNvPr>
              <p:cNvSpPr/>
              <p:nvPr/>
            </p:nvSpPr>
            <p:spPr>
              <a:xfrm>
                <a:off x="10212901" y="3257348"/>
                <a:ext cx="2131499" cy="14261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2060"/>
                    </a:solidFill>
                    <a:latin typeface="Montserrat Ultra-Bold" panose="020B0604020202020204" charset="0"/>
                  </a:rPr>
                  <a:t>Multiplication</a:t>
                </a:r>
                <a:r>
                  <a:rPr lang="en-US" sz="1800" dirty="0">
                    <a:solidFill>
                      <a:srgbClr val="002060"/>
                    </a:solidFill>
                    <a:latin typeface="Montserrat Ultra-Bold" panose="020B0604020202020204" charset="0"/>
                  </a:rPr>
                  <a:t>.</a:t>
                </a:r>
              </a:p>
              <a:p>
                <a:pPr algn="ctr"/>
                <a:endParaRPr lang="en-US" dirty="0">
                  <a:solidFill>
                    <a:srgbClr val="002060"/>
                  </a:solidFill>
                  <a:latin typeface="Montserrat Ultra-Bold" panose="020B0604020202020204" charset="0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3ACF52D-7E93-4DA0-BEC3-2D9EC02FD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9016" y="5081662"/>
                <a:ext cx="2562225" cy="20955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6EE7CD-F845-4A49-AAEA-9B6EC2775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071" y="5081662"/>
              <a:ext cx="4252441" cy="16575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199157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 panose="020B0604020202020204" charset="0"/>
              </a:rPr>
              <a:t>HIGHEST COMMON FACTOR 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E98286-0C77-4ABB-8C01-EE37738B84CE}"/>
              </a:ext>
            </a:extLst>
          </p:cNvPr>
          <p:cNvGrpSpPr/>
          <p:nvPr/>
        </p:nvGrpSpPr>
        <p:grpSpPr>
          <a:xfrm>
            <a:off x="794658" y="2538142"/>
            <a:ext cx="16309522" cy="7708878"/>
            <a:chOff x="862695" y="815202"/>
            <a:chExt cx="8421025" cy="5957656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246B7BC8-2B0F-471E-90A0-F92B6E16EB4B}"/>
                </a:ext>
              </a:extLst>
            </p:cNvPr>
            <p:cNvSpPr txBox="1">
              <a:spLocks/>
            </p:cNvSpPr>
            <p:nvPr/>
          </p:nvSpPr>
          <p:spPr>
            <a:xfrm>
              <a:off x="862695" y="3529661"/>
              <a:ext cx="8421025" cy="324319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HCF or Highest Common Factor 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is the greatest number which divides each of the two or more numbers. 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HCF is also called the </a:t>
              </a: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Greatest Common Measure (GCM)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 and </a:t>
              </a: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Greatest Common Divisor(GCD)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.</a:t>
              </a:r>
            </a:p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Step 1: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 Write each number as a product of its prime factors. This method is called here </a:t>
              </a:r>
              <a:r>
                <a:rPr lang="en-US" sz="2800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prime factorization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.</a:t>
              </a:r>
            </a:p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Step 2: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 Now list the common factors of both the numbers</a:t>
              </a:r>
            </a:p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Step 3: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Ultra-Bold" panose="020B0604020202020204" charset="0"/>
                </a:rPr>
                <a:t> The product of all common prime factors is the HCF ( use the lower power of each common factor)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B8185A6-CD91-4753-BB83-98DA76AE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83" y="815202"/>
              <a:ext cx="7620000" cy="22317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51560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 Ultra-Bold" panose="020B0604020202020204" charset="0"/>
              </a:rPr>
              <a:t>LCM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37446D2-5251-448A-9B28-DFB8F3DA5BAC}"/>
              </a:ext>
            </a:extLst>
          </p:cNvPr>
          <p:cNvSpPr txBox="1">
            <a:spLocks/>
          </p:cNvSpPr>
          <p:nvPr/>
        </p:nvSpPr>
        <p:spPr>
          <a:xfrm>
            <a:off x="3085280" y="2215374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AAFFC48-1132-4F1A-A8A3-BA5A6B19BB39}"/>
              </a:ext>
            </a:extLst>
          </p:cNvPr>
          <p:cNvSpPr txBox="1">
            <a:spLocks/>
          </p:cNvSpPr>
          <p:nvPr/>
        </p:nvSpPr>
        <p:spPr>
          <a:xfrm>
            <a:off x="929049" y="3072580"/>
            <a:ext cx="16368351" cy="6761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>
                <a:solidFill>
                  <a:schemeClr val="bg1"/>
                </a:solidFill>
                <a:latin typeface="Montserrat Ultra-Bold" panose="020B0604020202020204" charset="0"/>
              </a:rPr>
              <a:t>The </a:t>
            </a:r>
            <a:r>
              <a:rPr lang="en-US" sz="2800" b="1" dirty="0">
                <a:solidFill>
                  <a:schemeClr val="bg1"/>
                </a:solidFill>
                <a:latin typeface="Montserrat Ultra-Bold" panose="020B0604020202020204" charset="0"/>
              </a:rPr>
              <a:t>LCM</a:t>
            </a:r>
            <a:r>
              <a:rPr lang="en-US" sz="2800" dirty="0">
                <a:solidFill>
                  <a:schemeClr val="bg1"/>
                </a:solidFill>
                <a:latin typeface="Montserrat Ultra-Bold" panose="020B0604020202020204" charset="0"/>
              </a:rPr>
              <a:t> of any two is the value that is evenly divisible by the two given numbers.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Montserrat Ultra-Bold" panose="020B06040202020202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 Ultra-Bold" panose="020B0604020202020204" charset="0"/>
              </a:rPr>
              <a:t>The full form of LCM is Least Common Multiple.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Montserrat Ultra-Bold" panose="020B06040202020202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 Ultra-Bold" panose="020B0604020202020204" charset="0"/>
              </a:rPr>
              <a:t>It is also called the Least Common Divisor (LCD).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Montserrat Ultra-Bold" panose="020B0604020202020204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Montserrat Ultra-Bold" panose="020B0604020202020204" charset="0"/>
              </a:rPr>
              <a:t>Step 1: List the first few multiples of each number.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Montserrat Ultra-Bold" panose="020B0604020202020204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Montserrat Ultra-Bold" panose="020B0604020202020204" charset="0"/>
              </a:rPr>
              <a:t>Step 2: Circle the common multiples.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Montserrat Ultra-Bold" panose="020B0604020202020204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Montserrat Ultra-Bold" panose="020B0604020202020204" charset="0"/>
              </a:rPr>
              <a:t>Step 3: The lowest circled number is the LCM.</a:t>
            </a:r>
          </a:p>
          <a:p>
            <a:pPr algn="just"/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F89A0D2-5E37-43FE-81FC-0B756AA49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199" y="3789640"/>
            <a:ext cx="8044575" cy="60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6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744310" y="8242701"/>
            <a:ext cx="5412621" cy="54126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815871" y="8805568"/>
            <a:ext cx="5223320" cy="5223320"/>
          </a:xfrm>
          <a:custGeom>
            <a:avLst/>
            <a:gdLst/>
            <a:ahLst/>
            <a:cxnLst/>
            <a:rect l="l" t="t" r="r" b="b"/>
            <a:pathLst>
              <a:path w="5223320" h="5223320">
                <a:moveTo>
                  <a:pt x="0" y="0"/>
                </a:moveTo>
                <a:lnTo>
                  <a:pt x="5223320" y="0"/>
                </a:lnTo>
                <a:lnTo>
                  <a:pt x="5223320" y="5223321"/>
                </a:lnTo>
                <a:lnTo>
                  <a:pt x="0" y="522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70324" y="8003425"/>
            <a:ext cx="576103" cy="57610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1020" y="3017387"/>
            <a:ext cx="9818672" cy="393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757"/>
              </a:lnSpc>
            </a:pPr>
            <a:r>
              <a:rPr lang="en-US" sz="17568" u="none" dirty="0">
                <a:solidFill>
                  <a:srgbClr val="FFFFFF"/>
                </a:solidFill>
                <a:latin typeface="Montserrat Ultra-Bold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8AFF25-4CA8-4B2A-80CA-A6EFE16B9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034590"/>
            <a:ext cx="7186576" cy="718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INTRODUCTION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0E19BBE-2EA8-45BE-98FF-C6FBC3565620}"/>
              </a:ext>
            </a:extLst>
          </p:cNvPr>
          <p:cNvSpPr txBox="1"/>
          <p:nvPr/>
        </p:nvSpPr>
        <p:spPr>
          <a:xfrm>
            <a:off x="949141" y="3200157"/>
            <a:ext cx="7966259" cy="4892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A number system is a 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mathematical notation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for representing numbers, which is essential for 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counting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, 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measuring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, and performing 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mathematical operations.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4D607C4-2D34-4B9A-970E-2F57955E28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29" y="3045575"/>
            <a:ext cx="5314099" cy="56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2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REAL LIFE USES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4DB271A-C9F3-4D88-BD43-B094E3C59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04876"/>
              </p:ext>
            </p:extLst>
          </p:nvPr>
        </p:nvGraphicFramePr>
        <p:xfrm>
          <a:off x="1080026" y="2538142"/>
          <a:ext cx="15967508" cy="8133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6478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HISTORY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0E19BBE-2EA8-45BE-98FF-C6FBC3565620}"/>
              </a:ext>
            </a:extLst>
          </p:cNvPr>
          <p:cNvSpPr txBox="1"/>
          <p:nvPr/>
        </p:nvSpPr>
        <p:spPr>
          <a:xfrm>
            <a:off x="949141" y="3200157"/>
            <a:ext cx="8519751" cy="4269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Number systems have progressed from the 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use of fingers 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and </a:t>
            </a:r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tally marks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, perhaps more than 40,000 </a:t>
            </a:r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years ago.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Ultra-Bold"/>
            </a:endParaRPr>
          </a:p>
          <a:p>
            <a:pPr marL="571500" lvl="0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Ultra-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86A2A8-4A7F-45A2-80AF-0A8FFA19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409" y="3477672"/>
            <a:ext cx="7104283" cy="4617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646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CLASSIFICATION OF NUMBERS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A776FE-95F9-4C00-8390-37C18A39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612168"/>
            <a:ext cx="13411199" cy="6724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266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CLASSIFICATION OF NUMBERS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425310-2038-4896-97C4-82362CF9A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07"/>
          <a:stretch/>
        </p:blipFill>
        <p:spPr>
          <a:xfrm>
            <a:off x="4607544" y="2335163"/>
            <a:ext cx="8009278" cy="77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7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COMPLEX NUMBER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FD5252-57EC-4330-A106-49379AFDE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170247"/>
            <a:ext cx="4448456" cy="44886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E96027-6403-4166-959B-90239DADED4A}"/>
              </a:ext>
            </a:extLst>
          </p:cNvPr>
          <p:cNvSpPr txBox="1"/>
          <p:nvPr/>
        </p:nvSpPr>
        <p:spPr>
          <a:xfrm>
            <a:off x="11034170" y="7880464"/>
            <a:ext cx="560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Montserrat Ultra-Bold" panose="020B0604020202020204" charset="0"/>
              </a:rPr>
              <a:t>Here </a:t>
            </a:r>
            <a:r>
              <a:rPr lang="en-US" sz="3000" b="1" dirty="0" err="1">
                <a:solidFill>
                  <a:srgbClr val="00B0F0"/>
                </a:solidFill>
                <a:latin typeface="Montserrat Ultra-Bold" panose="020B0604020202020204" charset="0"/>
              </a:rPr>
              <a:t>i</a:t>
            </a:r>
            <a:r>
              <a:rPr lang="en-US" sz="3000" b="1" dirty="0">
                <a:solidFill>
                  <a:schemeClr val="bg1"/>
                </a:solidFill>
                <a:latin typeface="Montserrat Ultra-Bold" panose="020B0604020202020204" charset="0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Montserrat Ultra-Bold" panose="020B0604020202020204" charset="0"/>
              </a:rPr>
              <a:t>is a </a:t>
            </a:r>
            <a:r>
              <a:rPr lang="en-US" sz="3000" dirty="0">
                <a:solidFill>
                  <a:srgbClr val="00B0F0"/>
                </a:solidFill>
                <a:latin typeface="Montserrat Ultra-Bold" panose="020B0604020202020204" charset="0"/>
              </a:rPr>
              <a:t>imaginary unit  </a:t>
            </a:r>
            <a:r>
              <a:rPr lang="en-US" sz="3000" b="0" i="0" dirty="0">
                <a:solidFill>
                  <a:srgbClr val="00B0F0"/>
                </a:solidFill>
                <a:effectLst/>
                <a:latin typeface="Montserrat Ultra-Bold" panose="020B0604020202020204" charset="0"/>
              </a:rPr>
              <a:t> </a:t>
            </a:r>
            <a:endParaRPr lang="en-US" sz="3000" dirty="0">
              <a:solidFill>
                <a:srgbClr val="00B0F0"/>
              </a:solidFill>
              <a:latin typeface="Montserrat Ultra-Bold" panose="020B0604020202020204" charset="0"/>
            </a:endParaRPr>
          </a:p>
        </p:txBody>
      </p:sp>
      <p:pic>
        <p:nvPicPr>
          <p:cNvPr id="1026" name="Picture 2" descr="Complex Numbers | Brilliant Math &amp; Science Wiki">
            <a:extLst>
              <a:ext uri="{FF2B5EF4-FFF2-40B4-BE49-F238E27FC236}">
                <a16:creationId xmlns:a16="http://schemas.microsoft.com/office/drawing/2014/main" id="{CFB961CA-1548-4527-92D9-FEA7DB811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92" y="2926145"/>
            <a:ext cx="5782273" cy="52233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55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6890" y="8149465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0" y="0"/>
                </a:moveTo>
                <a:lnTo>
                  <a:pt x="6531110" y="0"/>
                </a:lnTo>
                <a:lnTo>
                  <a:pt x="6531110" y="4939895"/>
                </a:lnTo>
                <a:lnTo>
                  <a:pt x="0" y="4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2811583"/>
            <a:ext cx="6531110" cy="4939894"/>
          </a:xfrm>
          <a:custGeom>
            <a:avLst/>
            <a:gdLst/>
            <a:ahLst/>
            <a:cxnLst/>
            <a:rect l="l" t="t" r="r" b="b"/>
            <a:pathLst>
              <a:path w="6531110" h="4939894">
                <a:moveTo>
                  <a:pt x="6531110" y="4939894"/>
                </a:moveTo>
                <a:lnTo>
                  <a:pt x="0" y="4939894"/>
                </a:lnTo>
                <a:lnTo>
                  <a:pt x="0" y="0"/>
                </a:lnTo>
                <a:lnTo>
                  <a:pt x="6531110" y="0"/>
                </a:lnTo>
                <a:lnTo>
                  <a:pt x="6531110" y="493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95838" y="-2367046"/>
            <a:ext cx="5412621" cy="54126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20459" y="7241425"/>
            <a:ext cx="5412621" cy="54126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1248" tIns="51248" rIns="51248" bIns="51248" rtlCol="0" anchor="ctr"/>
            <a:lstStyle/>
            <a:p>
              <a:pPr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71248" y="2738473"/>
            <a:ext cx="576103" cy="5761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48" y="6972424"/>
            <a:ext cx="576103" cy="5761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9049" y="329285"/>
            <a:ext cx="1438017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Montserrat Ultra-Bold"/>
              </a:rPr>
              <a:t>NUMBER SYSTEM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2DB7177-368E-4F55-BC06-8C0BCEF1167A}"/>
              </a:ext>
            </a:extLst>
          </p:cNvPr>
          <p:cNvSpPr txBox="1"/>
          <p:nvPr/>
        </p:nvSpPr>
        <p:spPr>
          <a:xfrm>
            <a:off x="1028699" y="1653516"/>
            <a:ext cx="1438017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Ultra-Bold"/>
              </a:rPr>
              <a:t>COMPLEX NUMBER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036F6AB-D8FA-48FF-B4F7-1B44034CD297}"/>
              </a:ext>
            </a:extLst>
          </p:cNvPr>
          <p:cNvSpPr txBox="1">
            <a:spLocks/>
          </p:cNvSpPr>
          <p:nvPr/>
        </p:nvSpPr>
        <p:spPr>
          <a:xfrm>
            <a:off x="6812859" y="276475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rgbClr val="F496CB">
                  <a:lumMod val="75000"/>
                </a:srgbClr>
              </a:solidFill>
              <a:latin typeface="Trebuchet MS" panose="020B0603020202020204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706B7AB-CD24-4E53-B1FC-A0FF85EE4968}"/>
              </a:ext>
            </a:extLst>
          </p:cNvPr>
          <p:cNvSpPr/>
          <p:nvPr/>
        </p:nvSpPr>
        <p:spPr>
          <a:xfrm>
            <a:off x="6067560" y="2581533"/>
            <a:ext cx="3439487" cy="10570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Ultra-Bold" panose="020B0604020202020204" charset="0"/>
              </a:rPr>
              <a:t>Complex Number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B66F5A5-B17A-4C62-A248-D93D66686E9B}"/>
              </a:ext>
            </a:extLst>
          </p:cNvPr>
          <p:cNvSpPr/>
          <p:nvPr/>
        </p:nvSpPr>
        <p:spPr>
          <a:xfrm>
            <a:off x="10075969" y="2074429"/>
            <a:ext cx="2394358" cy="814401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Ultra-Bold" panose="020B0604020202020204" charset="0"/>
              </a:rPr>
              <a:t>Real Part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8A3941-F915-4312-83B5-1AC21A5A5507}"/>
              </a:ext>
            </a:extLst>
          </p:cNvPr>
          <p:cNvSpPr/>
          <p:nvPr/>
        </p:nvSpPr>
        <p:spPr>
          <a:xfrm>
            <a:off x="9985438" y="3110040"/>
            <a:ext cx="2575420" cy="814401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Ultra-Bold" panose="020B0604020202020204" charset="0"/>
              </a:rPr>
              <a:t>Imaginary Part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FEB713-0615-4D02-9CE2-48B4A58FA098}"/>
              </a:ext>
            </a:extLst>
          </p:cNvPr>
          <p:cNvCxnSpPr/>
          <p:nvPr/>
        </p:nvCxnSpPr>
        <p:spPr>
          <a:xfrm flipV="1">
            <a:off x="9570371" y="2681211"/>
            <a:ext cx="568922" cy="40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B8FF5F-DD03-4BBD-B0FD-4129BB7E2D5D}"/>
              </a:ext>
            </a:extLst>
          </p:cNvPr>
          <p:cNvCxnSpPr>
            <a:cxnSpLocks/>
          </p:cNvCxnSpPr>
          <p:nvPr/>
        </p:nvCxnSpPr>
        <p:spPr>
          <a:xfrm>
            <a:off x="9526704" y="3154672"/>
            <a:ext cx="420900" cy="33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1C6F8E0-1D2F-42B2-8DBA-9E4E3DEE694F}"/>
              </a:ext>
            </a:extLst>
          </p:cNvPr>
          <p:cNvSpPr/>
          <p:nvPr/>
        </p:nvSpPr>
        <p:spPr>
          <a:xfrm>
            <a:off x="10874401" y="4120715"/>
            <a:ext cx="5534346" cy="2954441"/>
          </a:xfrm>
          <a:prstGeom prst="roundRect">
            <a:avLst/>
          </a:prstGeom>
          <a:effectLst>
            <a:reflection blurRad="6350" stA="50000" endA="300" endPos="27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Montserrat Ultra-Bold" panose="020B0604020202020204" charset="0"/>
              </a:rPr>
              <a:t>The main difference between real part and imaginary part is</a:t>
            </a:r>
            <a:r>
              <a:rPr lang="en-US" sz="2000" dirty="0">
                <a:solidFill>
                  <a:schemeClr val="tx1"/>
                </a:solidFill>
                <a:latin typeface="Montserrat Ultra-Bold" panose="020B060402020202020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 Ultra-Bold" panose="020B060402020202020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Montserrat Ultra-Bold" panose="020B0604020202020204" charset="0"/>
              </a:rPr>
              <a:t>.</a:t>
            </a:r>
          </a:p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Ultra-Bold" panose="020B0604020202020204" charset="0"/>
              </a:rPr>
              <a:t>Imaginary always carry a 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Montserrat Ultra-Bold" panose="020B0604020202020204" charset="0"/>
                <a:hlinkClick r:id="rId5" tooltip="Imaginary un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imaginary unit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Montserrat Ultra-Bold" panose="020B0604020202020204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1F5E9F-B134-4419-BB38-341FB8CF1B0D}"/>
              </a:ext>
            </a:extLst>
          </p:cNvPr>
          <p:cNvCxnSpPr>
            <a:cxnSpLocks/>
          </p:cNvCxnSpPr>
          <p:nvPr/>
        </p:nvCxnSpPr>
        <p:spPr>
          <a:xfrm flipH="1">
            <a:off x="7413600" y="5495984"/>
            <a:ext cx="3460802" cy="86671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Content Placeholder 4">
            <a:extLst>
              <a:ext uri="{FF2B5EF4-FFF2-40B4-BE49-F238E27FC236}">
                <a16:creationId xmlns:a16="http://schemas.microsoft.com/office/drawing/2014/main" id="{9AE90901-6C0E-45AB-8274-9C9D80296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55" y="5405143"/>
            <a:ext cx="5469583" cy="282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551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5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611</Words>
  <Application>Microsoft Office PowerPoint</Application>
  <PresentationFormat>Custom</PresentationFormat>
  <Paragraphs>133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Montserrat Ultra-Bold</vt:lpstr>
      <vt:lpstr>Wingdings</vt:lpstr>
      <vt:lpstr>Arial</vt:lpstr>
      <vt:lpstr>Trebuchet MS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Navy Gradient Marketing Strategy Presentation</dc:title>
  <cp:lastModifiedBy>HP</cp:lastModifiedBy>
  <cp:revision>11</cp:revision>
  <dcterms:created xsi:type="dcterms:W3CDTF">2006-08-16T00:00:00Z</dcterms:created>
  <dcterms:modified xsi:type="dcterms:W3CDTF">2024-03-13T04:07:58Z</dcterms:modified>
  <dc:identifier>DAF_UJ-QZ6Y</dc:identifier>
</cp:coreProperties>
</file>